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5"/>
  </p:notesMasterIdLst>
  <p:handoutMasterIdLst>
    <p:handoutMasterId r:id="rId16"/>
  </p:handoutMasterIdLst>
  <p:sldIdLst>
    <p:sldId id="256" r:id="rId2"/>
    <p:sldId id="273" r:id="rId3"/>
    <p:sldId id="324" r:id="rId4"/>
    <p:sldId id="325" r:id="rId5"/>
    <p:sldId id="326" r:id="rId6"/>
    <p:sldId id="327" r:id="rId7"/>
    <p:sldId id="328" r:id="rId8"/>
    <p:sldId id="331" r:id="rId9"/>
    <p:sldId id="332" r:id="rId10"/>
    <p:sldId id="333" r:id="rId11"/>
    <p:sldId id="334" r:id="rId12"/>
    <p:sldId id="335" r:id="rId13"/>
    <p:sldId id="33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3/27/2021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3/27/2021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4025123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318854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2778329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a:p>
        </p:txBody>
      </p:sp>
    </p:spTree>
    <p:extLst>
      <p:ext uri="{BB962C8B-B14F-4D97-AF65-F5344CB8AC3E}">
        <p14:creationId xmlns:p14="http://schemas.microsoft.com/office/powerpoint/2010/main" val="872863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2803784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42628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256574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2224444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646957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DT6:</a:t>
            </a:r>
          </a:p>
          <a:p>
            <a:r>
              <a:rPr lang="en-US" noProof="1"/>
              <a:t>Optical storage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933" r="10933"/>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4" name="Picture 13"/>
          <p:cNvPicPr>
            <a:picLocks noChangeAspect="1"/>
          </p:cNvPicPr>
          <p:nvPr/>
        </p:nvPicPr>
        <p:blipFill>
          <a:blip r:embed="rId3"/>
          <a:stretch>
            <a:fillRect/>
          </a:stretch>
        </p:blipFill>
        <p:spPr>
          <a:xfrm>
            <a:off x="157161" y="3007272"/>
            <a:ext cx="5145386" cy="3428917"/>
          </a:xfrm>
          <a:prstGeom prst="rect">
            <a:avLst/>
          </a:prstGeom>
        </p:spPr>
      </p:pic>
    </p:spTree>
    <p:extLst>
      <p:ext uri="{BB962C8B-B14F-4D97-AF65-F5344CB8AC3E}">
        <p14:creationId xmlns:p14="http://schemas.microsoft.com/office/powerpoint/2010/main" val="3064351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937911071"/>
              </p:ext>
            </p:extLst>
          </p:nvPr>
        </p:nvGraphicFramePr>
        <p:xfrm>
          <a:off x="6032092" y="1347992"/>
          <a:ext cx="5789180" cy="383741"/>
        </p:xfrm>
        <a:graphic>
          <a:graphicData uri="http://schemas.openxmlformats.org/drawingml/2006/table">
            <a:tbl>
              <a:tblPr firstRow="1" bandRow="1">
                <a:tableStyleId>{5940675A-B579-460E-94D1-54222C63F5DA}</a:tableStyleId>
              </a:tblPr>
              <a:tblGrid>
                <a:gridCol w="578918">
                  <a:extLst>
                    <a:ext uri="{9D8B030D-6E8A-4147-A177-3AD203B41FA5}">
                      <a16:colId xmlns:a16="http://schemas.microsoft.com/office/drawing/2014/main" val="3270901277"/>
                    </a:ext>
                  </a:extLst>
                </a:gridCol>
                <a:gridCol w="578918">
                  <a:extLst>
                    <a:ext uri="{9D8B030D-6E8A-4147-A177-3AD203B41FA5}">
                      <a16:colId xmlns:a16="http://schemas.microsoft.com/office/drawing/2014/main" val="383283545"/>
                    </a:ext>
                  </a:extLst>
                </a:gridCol>
                <a:gridCol w="578918">
                  <a:extLst>
                    <a:ext uri="{9D8B030D-6E8A-4147-A177-3AD203B41FA5}">
                      <a16:colId xmlns:a16="http://schemas.microsoft.com/office/drawing/2014/main" val="2959749298"/>
                    </a:ext>
                  </a:extLst>
                </a:gridCol>
                <a:gridCol w="578918">
                  <a:extLst>
                    <a:ext uri="{9D8B030D-6E8A-4147-A177-3AD203B41FA5}">
                      <a16:colId xmlns:a16="http://schemas.microsoft.com/office/drawing/2014/main" val="3599254684"/>
                    </a:ext>
                  </a:extLst>
                </a:gridCol>
                <a:gridCol w="578918">
                  <a:extLst>
                    <a:ext uri="{9D8B030D-6E8A-4147-A177-3AD203B41FA5}">
                      <a16:colId xmlns:a16="http://schemas.microsoft.com/office/drawing/2014/main" val="1855074130"/>
                    </a:ext>
                  </a:extLst>
                </a:gridCol>
                <a:gridCol w="578918">
                  <a:extLst>
                    <a:ext uri="{9D8B030D-6E8A-4147-A177-3AD203B41FA5}">
                      <a16:colId xmlns:a16="http://schemas.microsoft.com/office/drawing/2014/main" val="1621256979"/>
                    </a:ext>
                  </a:extLst>
                </a:gridCol>
                <a:gridCol w="578918">
                  <a:extLst>
                    <a:ext uri="{9D8B030D-6E8A-4147-A177-3AD203B41FA5}">
                      <a16:colId xmlns:a16="http://schemas.microsoft.com/office/drawing/2014/main" val="1443928182"/>
                    </a:ext>
                  </a:extLst>
                </a:gridCol>
                <a:gridCol w="578918">
                  <a:extLst>
                    <a:ext uri="{9D8B030D-6E8A-4147-A177-3AD203B41FA5}">
                      <a16:colId xmlns:a16="http://schemas.microsoft.com/office/drawing/2014/main" val="1716474843"/>
                    </a:ext>
                  </a:extLst>
                </a:gridCol>
                <a:gridCol w="578918">
                  <a:extLst>
                    <a:ext uri="{9D8B030D-6E8A-4147-A177-3AD203B41FA5}">
                      <a16:colId xmlns:a16="http://schemas.microsoft.com/office/drawing/2014/main" val="2571090940"/>
                    </a:ext>
                  </a:extLst>
                </a:gridCol>
                <a:gridCol w="578918">
                  <a:extLst>
                    <a:ext uri="{9D8B030D-6E8A-4147-A177-3AD203B41FA5}">
                      <a16:colId xmlns:a16="http://schemas.microsoft.com/office/drawing/2014/main" val="112908453"/>
                    </a:ext>
                  </a:extLst>
                </a:gridCol>
              </a:tblGrid>
              <a:tr h="383741">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is slow reading the data because it has to access the optical drive (the drive used to read the CD). In comparison to other devices that would read directly off the hard disk.</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303605282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It’s very lightweight and thin. It can be placed inside a sleeve or a CD case which makes it easy to carry around. Free trial versions of software are often written onto a CD and placed inside a magazine cover.</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4" name="Picture 13"/>
          <p:cNvPicPr>
            <a:picLocks noChangeAspect="1"/>
          </p:cNvPicPr>
          <p:nvPr/>
        </p:nvPicPr>
        <p:blipFill>
          <a:blip r:embed="rId3"/>
          <a:stretch>
            <a:fillRect/>
          </a:stretch>
        </p:blipFill>
        <p:spPr>
          <a:xfrm>
            <a:off x="157161" y="3007272"/>
            <a:ext cx="5145386" cy="3428917"/>
          </a:xfrm>
          <a:prstGeom prst="rect">
            <a:avLst/>
          </a:prstGeom>
        </p:spPr>
      </p:pic>
    </p:spTree>
    <p:extLst>
      <p:ext uri="{BB962C8B-B14F-4D97-AF65-F5344CB8AC3E}">
        <p14:creationId xmlns:p14="http://schemas.microsoft.com/office/powerpoint/2010/main" val="3825467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3" name="Picture 12"/>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3202137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7" name="Table 6"/>
          <p:cNvGraphicFramePr>
            <a:graphicFrameLocks noGrp="1"/>
          </p:cNvGraphicFramePr>
          <p:nvPr>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isn’t able to withstand being dropped because it could scratch and that will affect the ability to read the data. It stands more of a chance of surviving it was stored inside a CD case.</a:t>
            </a: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1842772989"/>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This type of storage will also have a limited number of read and write cycles and there is reliance on it not becoming damaged or scratched.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1" name="Rectangle 10"/>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3" name="TextBox 12"/>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pic>
        <p:nvPicPr>
          <p:cNvPr id="15" name="Picture 14"/>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1381891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sp>
        <p:nvSpPr>
          <p:cNvPr id="6" name="Rectangle 5"/>
          <p:cNvSpPr/>
          <p:nvPr/>
        </p:nvSpPr>
        <p:spPr>
          <a:xfrm>
            <a:off x="3513536"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8" name="Rectangle 7"/>
          <p:cNvSpPr/>
          <p:nvPr/>
        </p:nvSpPr>
        <p:spPr>
          <a:xfrm>
            <a:off x="6348845"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0" name="Rectangle 9"/>
          <p:cNvSpPr/>
          <p:nvPr/>
        </p:nvSpPr>
        <p:spPr>
          <a:xfrm>
            <a:off x="9184154"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1" name="Rectangle 10"/>
          <p:cNvSpPr/>
          <p:nvPr/>
        </p:nvSpPr>
        <p:spPr>
          <a:xfrm>
            <a:off x="3513536"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2" name="Rectangle 11"/>
          <p:cNvSpPr/>
          <p:nvPr/>
        </p:nvSpPr>
        <p:spPr>
          <a:xfrm>
            <a:off x="6348845"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3" name="Rectangle 12"/>
          <p:cNvSpPr/>
          <p:nvPr/>
        </p:nvSpPr>
        <p:spPr>
          <a:xfrm>
            <a:off x="9184154"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pic>
        <p:nvPicPr>
          <p:cNvPr id="1026" name="Picture 2" descr="File:CD-ROM.png - Wikimedia Comm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9329" y="1754564"/>
            <a:ext cx="1554863" cy="15548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wnload free photo of Dvd,movie disc,data storage,entertainment,free  vector graphics - from needpix.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0516" y="1737723"/>
            <a:ext cx="1620733" cy="16556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ile:Blu-ray disc2.png - Wikimedia Comm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3716" y="1658941"/>
            <a:ext cx="1650485" cy="165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905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sp>
        <p:nvSpPr>
          <p:cNvPr id="6" name="Rectangle 5"/>
          <p:cNvSpPr/>
          <p:nvPr/>
        </p:nvSpPr>
        <p:spPr>
          <a:xfrm>
            <a:off x="3513536"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The purpose of this is to store files such as documents, images and audio. It can only hold 700MB of data which is about 74 minutes of audio.</a:t>
            </a:r>
          </a:p>
        </p:txBody>
      </p:sp>
      <p:sp>
        <p:nvSpPr>
          <p:cNvPr id="8" name="Rectangle 7"/>
          <p:cNvSpPr/>
          <p:nvPr/>
        </p:nvSpPr>
        <p:spPr>
          <a:xfrm>
            <a:off x="6348845"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Much bigger and is used to store videos and audio. It has a much greater capacity of 4.7GB</a:t>
            </a:r>
          </a:p>
        </p:txBody>
      </p:sp>
      <p:sp>
        <p:nvSpPr>
          <p:cNvPr id="10" name="Rectangle 9"/>
          <p:cNvSpPr/>
          <p:nvPr/>
        </p:nvSpPr>
        <p:spPr>
          <a:xfrm>
            <a:off x="9184154"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Used to store high quality videos that can playback in HD and 4K Quality.</a:t>
            </a:r>
          </a:p>
          <a:p>
            <a:pPr algn="ctr"/>
            <a:r>
              <a:rPr lang="en-GB" dirty="0">
                <a:solidFill>
                  <a:schemeClr val="tx1"/>
                </a:solidFill>
                <a:latin typeface="+mj-lt"/>
              </a:rPr>
              <a:t>Capacity can be 25GB or 50GB.</a:t>
            </a:r>
          </a:p>
        </p:txBody>
      </p:sp>
      <p:sp>
        <p:nvSpPr>
          <p:cNvPr id="11" name="Rectangle 10"/>
          <p:cNvSpPr/>
          <p:nvPr/>
        </p:nvSpPr>
        <p:spPr>
          <a:xfrm>
            <a:off x="3513536"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CD</a:t>
            </a:r>
          </a:p>
        </p:txBody>
      </p:sp>
      <p:sp>
        <p:nvSpPr>
          <p:cNvPr id="12" name="Rectangle 11"/>
          <p:cNvSpPr/>
          <p:nvPr/>
        </p:nvSpPr>
        <p:spPr>
          <a:xfrm>
            <a:off x="6348845"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DVD</a:t>
            </a:r>
          </a:p>
        </p:txBody>
      </p:sp>
      <p:sp>
        <p:nvSpPr>
          <p:cNvPr id="13" name="Rectangle 12"/>
          <p:cNvSpPr/>
          <p:nvPr/>
        </p:nvSpPr>
        <p:spPr>
          <a:xfrm>
            <a:off x="9184154"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Blu-ray</a:t>
            </a: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pic>
        <p:nvPicPr>
          <p:cNvPr id="19" name="Picture 2" descr="File:CD-ROM.png - Wikimedia Comm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9329" y="1754564"/>
            <a:ext cx="1554863" cy="15548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ownload free photo of Dvd,movie disc,data storage,entertainment,free  vector graphics - from needpix.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0516" y="1737723"/>
            <a:ext cx="1620733" cy="165565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File:Blu-ray disc2.png - Wikimedia Comm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3716" y="1658941"/>
            <a:ext cx="1650485" cy="165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208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Optical storage is any storage type in which data is written and read with a laser.</a:t>
            </a:r>
          </a:p>
          <a:p>
            <a:endParaRPr lang="en-GB" dirty="0"/>
          </a:p>
          <a:p>
            <a:pPr marL="0" indent="0">
              <a:buNone/>
            </a:pPr>
            <a:endParaRPr lang="en-GB" dirty="0"/>
          </a:p>
          <a:p>
            <a:r>
              <a:rPr lang="en-GB" dirty="0"/>
              <a:t>Identify a range of optical storage devices and their purpose.</a:t>
            </a:r>
          </a:p>
          <a:p>
            <a:r>
              <a:rPr lang="en-GB" dirty="0"/>
              <a:t>Describe the six characteristics used to assess the suitability of a storage device for a given purpose.</a:t>
            </a:r>
          </a:p>
          <a:p>
            <a:r>
              <a:rPr lang="en-GB" dirty="0"/>
              <a:t>Use these characteristics to assess the suitability of optical storage.</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5</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999" y="2411085"/>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9" name="Picture Placeholder 8"/>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37" r="737"/>
          <a:stretch>
            <a:fillRect/>
          </a:stretch>
        </p:blipFill>
        <p:spPr/>
      </p:pic>
    </p:spTree>
    <p:extLst>
      <p:ext uri="{BB962C8B-B14F-4D97-AF65-F5344CB8AC3E}">
        <p14:creationId xmlns:p14="http://schemas.microsoft.com/office/powerpoint/2010/main" val="2848166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spTree>
    <p:extLst>
      <p:ext uri="{BB962C8B-B14F-4D97-AF65-F5344CB8AC3E}">
        <p14:creationId xmlns:p14="http://schemas.microsoft.com/office/powerpoint/2010/main" val="1322903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cxnSp>
        <p:nvCxnSpPr>
          <p:cNvPr id="5" name="Straight Arrow Connector 4"/>
          <p:cNvCxnSpPr/>
          <p:nvPr/>
        </p:nvCxnSpPr>
        <p:spPr>
          <a:xfrm>
            <a:off x="2701636" y="2008909"/>
            <a:ext cx="1066800" cy="30202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701636" y="2743200"/>
            <a:ext cx="1066800" cy="5680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701636" y="2247874"/>
            <a:ext cx="1066800" cy="9871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701636" y="2741455"/>
            <a:ext cx="1066800" cy="1098773"/>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01636" y="4455063"/>
            <a:ext cx="1066800" cy="6285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653145" y="3728617"/>
            <a:ext cx="1115291" cy="122598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670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4" name="Picture 3"/>
          <p:cNvPicPr>
            <a:picLocks noChangeAspect="1"/>
          </p:cNvPicPr>
          <p:nvPr/>
        </p:nvPicPr>
        <p:blipFill>
          <a:blip r:embed="rId3"/>
          <a:stretch>
            <a:fillRect/>
          </a:stretch>
        </p:blipFill>
        <p:spPr>
          <a:xfrm>
            <a:off x="157161" y="3007272"/>
            <a:ext cx="5145386" cy="3428917"/>
          </a:xfrm>
          <a:prstGeom prst="rect">
            <a:avLst/>
          </a:prstGeom>
        </p:spPr>
      </p:pic>
    </p:spTree>
    <p:extLst>
      <p:ext uri="{BB962C8B-B14F-4D97-AF65-F5344CB8AC3E}">
        <p14:creationId xmlns:p14="http://schemas.microsoft.com/office/powerpoint/2010/main" val="2990894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Optical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optical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2235333431"/>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In comparison to other types of storage, the capacity isn’t enough store a range of files. Although Blu-ray can store up to 50GB, it’s still far less than what a USB flash drive can store.</a:t>
            </a: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dirty="0">
              <a:solidFill>
                <a:schemeClr val="tx1"/>
              </a:solidFill>
              <a:latin typeface="+mj-lt"/>
            </a:endParaRPr>
          </a:p>
          <a:p>
            <a:pPr algn="ctr"/>
            <a:r>
              <a:rPr lang="en-GB" dirty="0">
                <a:solidFill>
                  <a:schemeClr val="tx1"/>
                </a:solidFill>
                <a:latin typeface="+mj-lt"/>
              </a:rPr>
              <a:t>Although the capacity of these devices is relatively low, the cost per GB gives you excellent value for money. It can cost less than £1 for one blank 25GB Blu-ray disc.</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4" name="Picture 13"/>
          <p:cNvPicPr>
            <a:picLocks noChangeAspect="1"/>
          </p:cNvPicPr>
          <p:nvPr/>
        </p:nvPicPr>
        <p:blipFill>
          <a:blip r:embed="rId3"/>
          <a:stretch>
            <a:fillRect/>
          </a:stretch>
        </p:blipFill>
        <p:spPr>
          <a:xfrm>
            <a:off x="157161" y="3007272"/>
            <a:ext cx="5145386" cy="3428917"/>
          </a:xfrm>
          <a:prstGeom prst="rect">
            <a:avLst/>
          </a:prstGeom>
        </p:spPr>
      </p:pic>
    </p:spTree>
    <p:extLst>
      <p:ext uri="{BB962C8B-B14F-4D97-AF65-F5344CB8AC3E}">
        <p14:creationId xmlns:p14="http://schemas.microsoft.com/office/powerpoint/2010/main" val="207544218"/>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946</Words>
  <Application>Microsoft Office PowerPoint</Application>
  <PresentationFormat>Widescreen</PresentationFormat>
  <Paragraphs>148</Paragraphs>
  <Slides>13</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Lucida Sans Typewriter</vt:lpstr>
      <vt:lpstr>Times New Roman</vt:lpstr>
      <vt:lpstr>Tw Cen MT</vt:lpstr>
      <vt:lpstr>Office Theme</vt:lpstr>
      <vt:lpstr>WJEC Digital Technology</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2021-03-27T17:34:15Z</dcterms:modified>
</cp:coreProperties>
</file>